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8" roundtripDataSignature="AMtx7miAEepi/twqwKhc5GzGT+u5xouI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735C92A-6A35-4B36-93FE-43A0F902A2B3}">
  <a:tblStyle styleId="{0735C92A-6A35-4B36-93FE-43A0F902A2B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swald-regular.fntdata"/><Relationship Id="rId25" Type="http://schemas.openxmlformats.org/officeDocument/2006/relationships/slide" Target="slides/slide19.xml"/><Relationship Id="rId28" Type="http://customschemas.google.com/relationships/presentationmetadata" Target="metadata"/><Relationship Id="rId27" Type="http://schemas.openxmlformats.org/officeDocument/2006/relationships/font" Target="fonts/Oswal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Primitive → low level functionalities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Tangible presence + sensors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3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3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1" name="Google Shape;5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9" name="Google Shape;59;p3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0" name="Google Shape;60;p3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3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3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" name="Google Shape;2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2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2" name="Google Shape;4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youtube.com/watch?v=-e1_QhJ1EhQ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/>
          <p:nvPr>
            <p:ph type="ctrTitle"/>
          </p:nvPr>
        </p:nvSpPr>
        <p:spPr>
          <a:xfrm>
            <a:off x="311708" y="7338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31313"/>
              <a:buNone/>
            </a:pPr>
            <a:r>
              <a:t/>
            </a:r>
            <a:endParaRPr sz="4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6086"/>
              <a:buNone/>
            </a:pPr>
            <a:r>
              <a:rPr lang="en" sz="3955">
                <a:latin typeface="Times New Roman"/>
                <a:ea typeface="Times New Roman"/>
                <a:cs typeface="Times New Roman"/>
                <a:sym typeface="Times New Roman"/>
              </a:rPr>
              <a:t>Introduction to Robotics</a:t>
            </a:r>
            <a:endParaRPr sz="395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6086"/>
              <a:buNone/>
            </a:pPr>
            <a:r>
              <a:rPr lang="en" sz="3955">
                <a:latin typeface="Times New Roman"/>
                <a:ea typeface="Times New Roman"/>
                <a:cs typeface="Times New Roman"/>
                <a:sym typeface="Times New Roman"/>
              </a:rPr>
              <a:t>CSE 461</a:t>
            </a:r>
            <a:endParaRPr sz="395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"/>
          <p:cNvSpPr txBox="1"/>
          <p:nvPr>
            <p:ph idx="1" type="subTitle"/>
          </p:nvPr>
        </p:nvSpPr>
        <p:spPr>
          <a:xfrm>
            <a:off x="311700" y="2834125"/>
            <a:ext cx="8520600" cy="13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Lecture 1: Chapter 1(Introduction to robotics: basics)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Md Toki Tahmid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Lecturer, Dept. of Computer Science and Engineering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Brac University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9" name="Google Shape;6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48405" y="123700"/>
            <a:ext cx="1311550" cy="13115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"/>
          <p:cNvSpPr txBox="1"/>
          <p:nvPr/>
        </p:nvSpPr>
        <p:spPr>
          <a:xfrm>
            <a:off x="6094175" y="4078500"/>
            <a:ext cx="3000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Thanks to-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Riad Ahmed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Lecturer, Dept. of Computer Science and Engineering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Brac University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6200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0"/>
          <p:cNvSpPr/>
          <p:nvPr/>
        </p:nvSpPr>
        <p:spPr>
          <a:xfrm>
            <a:off x="7420250" y="4665900"/>
            <a:ext cx="590100" cy="3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6200" y="122125"/>
            <a:ext cx="64515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Robotics</a:t>
            </a:r>
            <a:endParaRPr/>
          </a:p>
        </p:txBody>
      </p:sp>
      <p:sp>
        <p:nvSpPr>
          <p:cNvPr id="142" name="Google Shape;142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Robotics is a branch of engineering and computer science that deals with the </a:t>
            </a:r>
            <a:r>
              <a:rPr lang="en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design, construction, operation, and use of robots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6200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3"/>
          <p:cNvSpPr/>
          <p:nvPr/>
        </p:nvSpPr>
        <p:spPr>
          <a:xfrm>
            <a:off x="7420250" y="4665900"/>
            <a:ext cx="590100" cy="3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0225" y="2688725"/>
            <a:ext cx="6065725" cy="180372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4"/>
          <p:cNvSpPr txBox="1"/>
          <p:nvPr/>
        </p:nvSpPr>
        <p:spPr>
          <a:xfrm>
            <a:off x="1356850" y="1092750"/>
            <a:ext cx="4179600" cy="1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0A0A0A"/>
                </a:solidFill>
                <a:latin typeface="Georgia"/>
                <a:ea typeface="Georgia"/>
                <a:cs typeface="Georgia"/>
                <a:sym typeface="Georgia"/>
              </a:rPr>
              <a:t>AI can now make reasoning better than human , with long context documents</a:t>
            </a:r>
            <a:endParaRPr b="0" i="0" sz="900" u="none" cap="none" strike="noStrike">
              <a:solidFill>
                <a:srgbClr val="0A0A0A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5" name="Google Shape;155;p14"/>
          <p:cNvPicPr preferRelativeResize="0"/>
          <p:nvPr/>
        </p:nvPicPr>
        <p:blipFill rotWithShape="1">
          <a:blip r:embed="rId4">
            <a:alphaModFix/>
          </a:blip>
          <a:srcRect b="16647" l="17265" r="18066" t="17183"/>
          <a:stretch/>
        </p:blipFill>
        <p:spPr>
          <a:xfrm>
            <a:off x="1210975" y="1144588"/>
            <a:ext cx="189577" cy="19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4"/>
          <p:cNvSpPr txBox="1"/>
          <p:nvPr/>
        </p:nvSpPr>
        <p:spPr>
          <a:xfrm>
            <a:off x="1356850" y="1437700"/>
            <a:ext cx="5366100" cy="1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0A0A0A"/>
                </a:solidFill>
                <a:latin typeface="Georgia"/>
                <a:ea typeface="Georgia"/>
                <a:cs typeface="Georgia"/>
                <a:sym typeface="Georgia"/>
              </a:rPr>
              <a:t>AlphaProof by DeepMind</a:t>
            </a:r>
            <a:r>
              <a:rPr b="0" i="0" lang="en" sz="900" u="none" cap="none" strike="noStrike">
                <a:solidFill>
                  <a:srgbClr val="0A0A0A"/>
                </a:solidFill>
                <a:latin typeface="Georgia"/>
                <a:ea typeface="Georgia"/>
                <a:cs typeface="Georgia"/>
                <a:sym typeface="Georgia"/>
              </a:rPr>
              <a:t> → solved 4/ 6 IMO problems 2024, equivalent to silver medalist </a:t>
            </a:r>
            <a:endParaRPr b="0" i="0" sz="900" u="none" cap="none" strike="noStrike">
              <a:solidFill>
                <a:srgbClr val="0A0A0A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7" name="Google Shape;157;p14"/>
          <p:cNvPicPr preferRelativeResize="0"/>
          <p:nvPr/>
        </p:nvPicPr>
        <p:blipFill rotWithShape="1">
          <a:blip r:embed="rId4">
            <a:alphaModFix/>
          </a:blip>
          <a:srcRect b="16647" l="17265" r="18066" t="17183"/>
          <a:stretch/>
        </p:blipFill>
        <p:spPr>
          <a:xfrm>
            <a:off x="1210975" y="1489538"/>
            <a:ext cx="189577" cy="19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4"/>
          <p:cNvSpPr txBox="1"/>
          <p:nvPr/>
        </p:nvSpPr>
        <p:spPr>
          <a:xfrm>
            <a:off x="1356850" y="1753000"/>
            <a:ext cx="4000800" cy="1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0A0A0A"/>
                </a:solidFill>
                <a:latin typeface="Georgia"/>
                <a:ea typeface="Georgia"/>
                <a:cs typeface="Georgia"/>
                <a:sym typeface="Georgia"/>
              </a:rPr>
              <a:t>OpenAI's o3 Model:</a:t>
            </a:r>
            <a:r>
              <a:rPr b="0" i="0" lang="en" sz="900" u="none" cap="none" strike="noStrike">
                <a:solidFill>
                  <a:srgbClr val="0A0A0A"/>
                </a:solidFill>
                <a:latin typeface="Georgia"/>
                <a:ea typeface="Georgia"/>
                <a:cs typeface="Georgia"/>
                <a:sym typeface="Georgia"/>
              </a:rPr>
              <a:t> Codeforces ranking 2727!Better than 99.8% human</a:t>
            </a:r>
            <a:endParaRPr b="0" i="0" sz="900" u="none" cap="none" strike="noStrike">
              <a:solidFill>
                <a:srgbClr val="0A0A0A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9" name="Google Shape;159;p14"/>
          <p:cNvPicPr preferRelativeResize="0"/>
          <p:nvPr/>
        </p:nvPicPr>
        <p:blipFill rotWithShape="1">
          <a:blip r:embed="rId4">
            <a:alphaModFix/>
          </a:blip>
          <a:srcRect b="16647" l="17265" r="18066" t="17183"/>
          <a:stretch/>
        </p:blipFill>
        <p:spPr>
          <a:xfrm>
            <a:off x="1210975" y="1804838"/>
            <a:ext cx="189577" cy="19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4"/>
          <p:cNvSpPr txBox="1"/>
          <p:nvPr/>
        </p:nvSpPr>
        <p:spPr>
          <a:xfrm>
            <a:off x="921125" y="119600"/>
            <a:ext cx="51516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AI is Replacing Us!</a:t>
            </a:r>
            <a:endParaRPr b="0" i="0" sz="2500" u="none" cap="none" strike="noStrike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0025" y="1457288"/>
            <a:ext cx="3344225" cy="2228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10649" y="1370899"/>
            <a:ext cx="3602576" cy="240172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5"/>
          <p:cNvSpPr txBox="1"/>
          <p:nvPr/>
        </p:nvSpPr>
        <p:spPr>
          <a:xfrm>
            <a:off x="311525" y="119600"/>
            <a:ext cx="51516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AI + Robotics?</a:t>
            </a:r>
            <a:endParaRPr b="0" i="0" sz="2500" u="none" cap="none" strike="noStrike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How Robots Are Used Across Industries</a:t>
            </a:r>
            <a:endParaRPr/>
          </a:p>
        </p:txBody>
      </p:sp>
      <p:sp>
        <p:nvSpPr>
          <p:cNvPr id="173" name="Google Shape;1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Industrial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Farming and Agriculture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Healthcare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Logistics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Family Robots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"/>
          <p:cNvSpPr txBox="1"/>
          <p:nvPr>
            <p:ph type="title"/>
          </p:nvPr>
        </p:nvSpPr>
        <p:spPr>
          <a:xfrm>
            <a:off x="311700" y="450625"/>
            <a:ext cx="8520600" cy="15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Think of some features for your own family robot 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17"/>
          <p:cNvSpPr txBox="1"/>
          <p:nvPr/>
        </p:nvSpPr>
        <p:spPr>
          <a:xfrm>
            <a:off x="2038525" y="2948500"/>
            <a:ext cx="5622900" cy="8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https://www.youtube.com/watch?v=-e1_QhJ1EhQ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Next Class</a:t>
            </a:r>
            <a:endParaRPr/>
          </a:p>
        </p:txBody>
      </p:sp>
      <p:sp>
        <p:nvSpPr>
          <p:cNvPr id="185" name="Google Shape;185;p1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Laws of Robotics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Primitives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Paradigms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275" y="584950"/>
            <a:ext cx="2208801" cy="1328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41401" y="584954"/>
            <a:ext cx="2291549" cy="171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83875" y="615049"/>
            <a:ext cx="2291549" cy="1268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84425" y="3375695"/>
            <a:ext cx="2650950" cy="12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"/>
          <p:cNvPicPr preferRelativeResize="0"/>
          <p:nvPr/>
        </p:nvPicPr>
        <p:blipFill rotWithShape="1">
          <a:blip r:embed="rId7">
            <a:alphaModFix/>
          </a:blip>
          <a:srcRect b="0" l="17870" r="24144" t="0"/>
          <a:stretch/>
        </p:blipFill>
        <p:spPr>
          <a:xfrm>
            <a:off x="5394750" y="3199934"/>
            <a:ext cx="1830250" cy="163991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 txBox="1"/>
          <p:nvPr/>
        </p:nvSpPr>
        <p:spPr>
          <a:xfrm>
            <a:off x="360425" y="19745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Chapter 1: Robotics Basics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"/>
          <p:cNvSpPr txBox="1"/>
          <p:nvPr/>
        </p:nvSpPr>
        <p:spPr>
          <a:xfrm>
            <a:off x="2883875" y="23747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Chapter 2: Introduction to Industrial Arm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3"/>
          <p:cNvSpPr txBox="1"/>
          <p:nvPr/>
        </p:nvSpPr>
        <p:spPr>
          <a:xfrm>
            <a:off x="5631025" y="19745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Chapter 3: Control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3"/>
          <p:cNvSpPr txBox="1"/>
          <p:nvPr/>
        </p:nvSpPr>
        <p:spPr>
          <a:xfrm>
            <a:off x="1699700" y="45878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Chapter 4: Robot Navigation</a:t>
            </a:r>
            <a:endParaRPr b="1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" name="Google Shape;84;p3"/>
          <p:cNvSpPr txBox="1"/>
          <p:nvPr/>
        </p:nvSpPr>
        <p:spPr>
          <a:xfrm>
            <a:off x="4741725" y="47433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Chapter 5: Robot Learning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/>
          <p:nvPr>
            <p:ph type="title"/>
          </p:nvPr>
        </p:nvSpPr>
        <p:spPr>
          <a:xfrm>
            <a:off x="379975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Syllabus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90" name="Google Shape;90;p4"/>
          <p:cNvGraphicFramePr/>
          <p:nvPr/>
        </p:nvGraphicFramePr>
        <p:xfrm>
          <a:off x="1020775" y="572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{0735C92A-6A35-4B36-93FE-43A0F902A2B3}</a:tableStyleId>
              </a:tblPr>
              <a:tblGrid>
                <a:gridCol w="1809875"/>
                <a:gridCol w="3960600"/>
                <a:gridCol w="14685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Chapter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Class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 . Robotics Basics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Definition of Robot, Robotics, Roboticity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Autonomy, Laws of Robotics, Types of robots, Paradigms, Subsystem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" sz="15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1 - 4</a:t>
                      </a:r>
                      <a:endParaRPr b="1" sz="15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 .  Introduction to Industrial Arm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Manipulator Types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</a:t>
                      </a: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Forward Kinematics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</a:t>
                      </a: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Inverse Kinematics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" sz="15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5 - 8</a:t>
                      </a:r>
                      <a:endParaRPr b="1" sz="15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 .  Control System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Types of Control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</a:t>
                      </a: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Block diagram solving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</a:t>
                      </a: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PID control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</a:t>
                      </a: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Fuzzy Logic Control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" sz="15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9 - 12</a:t>
                      </a:r>
                      <a:endParaRPr b="1" sz="15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  Robot Navigation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Path Planning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</a:t>
                      </a: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Localization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</a:t>
                      </a: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Mapping</a:t>
                      </a: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</a:t>
                      </a: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Exploration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" sz="15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13 - 14</a:t>
                      </a:r>
                      <a:endParaRPr b="1" sz="15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 . Robot Learning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Machine Learning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Reinforcement Learning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Computer Vision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" sz="15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15 - 18</a:t>
                      </a:r>
                      <a:endParaRPr b="1" sz="15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Marks Distribution</a:t>
            </a:r>
            <a:endParaRPr/>
          </a:p>
        </p:txBody>
      </p:sp>
      <p:sp>
        <p:nvSpPr>
          <p:cNvPr id="96" name="Google Shape;96;p2"/>
          <p:cNvSpPr txBox="1"/>
          <p:nvPr>
            <p:ph idx="1" type="body"/>
          </p:nvPr>
        </p:nvSpPr>
        <p:spPr>
          <a:xfrm>
            <a:off x="457200" y="900113"/>
            <a:ext cx="8229600" cy="25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34327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Quizzes/Class Tests: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15%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Assignment and surprise test: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5%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Attendance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 5%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Mid Term Examination: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20%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Examination: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30%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Lab: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15%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Project: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10%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Total: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100%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What is a robot?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What is a robot?</a:t>
            </a:r>
            <a:endParaRPr/>
          </a:p>
        </p:txBody>
      </p:sp>
      <p:sp>
        <p:nvSpPr>
          <p:cNvPr id="107" name="Google Shape;107;p6"/>
          <p:cNvSpPr txBox="1"/>
          <p:nvPr/>
        </p:nvSpPr>
        <p:spPr>
          <a:xfrm>
            <a:off x="273875" y="1591150"/>
            <a:ext cx="8520600" cy="12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</a:t>
            </a:r>
            <a:r>
              <a:rPr b="0" i="0" lang="en" sz="18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embodied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agent that can be </a:t>
            </a:r>
            <a:r>
              <a:rPr b="0" i="0" lang="en" sz="18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programmed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perform </a:t>
            </a:r>
            <a:r>
              <a:rPr b="0" i="0" lang="en" sz="18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physical tasks.</a:t>
            </a:r>
            <a:endParaRPr b="0" i="0" sz="18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3000" y="0"/>
            <a:ext cx="6857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7"/>
          <p:cNvSpPr/>
          <p:nvPr/>
        </p:nvSpPr>
        <p:spPr>
          <a:xfrm>
            <a:off x="7518575" y="4659400"/>
            <a:ext cx="590100" cy="3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6200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8"/>
          <p:cNvSpPr/>
          <p:nvPr/>
        </p:nvSpPr>
        <p:spPr>
          <a:xfrm>
            <a:off x="7420250" y="4665900"/>
            <a:ext cx="590100" cy="3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6200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9"/>
          <p:cNvSpPr/>
          <p:nvPr/>
        </p:nvSpPr>
        <p:spPr>
          <a:xfrm>
            <a:off x="7420250" y="4665900"/>
            <a:ext cx="590100" cy="3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